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70" r:id="rId9"/>
    <p:sldId id="269" r:id="rId10"/>
    <p:sldId id="286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5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77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61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65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5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6" descr="图片 6"/>
          <p:cNvPicPr>
            <a:picLocks noChangeAspect="1"/>
          </p:cNvPicPr>
          <p:nvPr/>
        </p:nvPicPr>
        <p:blipFill>
          <a:blip r:embed="rId2"/>
          <a:srcRect l="813" t="90333" r="814" b="309"/>
          <a:stretch>
            <a:fillRect/>
          </a:stretch>
        </p:blipFill>
        <p:spPr>
          <a:xfrm>
            <a:off x="-2" y="6205415"/>
            <a:ext cx="12192002" cy="65258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Google Shape;144;p14"/>
          <p:cNvSpPr/>
          <p:nvPr/>
        </p:nvSpPr>
        <p:spPr>
          <a:xfrm>
            <a:off x="214275" y="793244"/>
            <a:ext cx="8167800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7" name="成组" descr="成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187" y="6265786"/>
            <a:ext cx="917556" cy="53744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41" y="-30787"/>
            <a:ext cx="12298951" cy="6920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成组" descr="成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187" y="6265786"/>
            <a:ext cx="917556" cy="53744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5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7" name="成组" descr="成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187" y="6265786"/>
            <a:ext cx="917556" cy="53744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成组" descr="成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037" y="6092631"/>
            <a:ext cx="1131280" cy="66242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满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" name="成组" descr="成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187" y="6265786"/>
            <a:ext cx="917556" cy="53744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4709" y="-32176"/>
            <a:ext cx="12301419" cy="69223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8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e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1"/>
          <p:cNvSpPr txBox="1"/>
          <p:nvPr/>
        </p:nvSpPr>
        <p:spPr>
          <a:xfrm>
            <a:off x="4181109" y="2495489"/>
            <a:ext cx="382980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读书会第二期</a:t>
            </a:r>
          </a:p>
        </p:txBody>
      </p:sp>
      <p:sp>
        <p:nvSpPr>
          <p:cNvPr id="113" name="文本框 2"/>
          <p:cNvSpPr txBox="1"/>
          <p:nvPr/>
        </p:nvSpPr>
        <p:spPr>
          <a:xfrm>
            <a:off x="5665156" y="4137064"/>
            <a:ext cx="612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白明</a:t>
            </a:r>
          </a:p>
        </p:txBody>
      </p:sp>
      <p:sp>
        <p:nvSpPr>
          <p:cNvPr id="114" name="文本框 3"/>
          <p:cNvSpPr txBox="1"/>
          <p:nvPr/>
        </p:nvSpPr>
        <p:spPr>
          <a:xfrm>
            <a:off x="5665156" y="4629249"/>
            <a:ext cx="3041905" cy="73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《Go语言精进之路》作者</a:t>
            </a:r>
          </a:p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tonybai.com博主</a:t>
            </a:r>
          </a:p>
        </p:txBody>
      </p:sp>
      <p:pic>
        <p:nvPicPr>
          <p:cNvPr id="116" name="Google Shape;15;p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r="6784"/>
          <a:stretch/>
        </p:blipFill>
        <p:spPr>
          <a:xfrm>
            <a:off x="4606704" y="4212101"/>
            <a:ext cx="879697" cy="91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5" y="0"/>
                </a:moveTo>
                <a:cubicBezTo>
                  <a:pt x="4832" y="0"/>
                  <a:pt x="0" y="4834"/>
                  <a:pt x="0" y="10800"/>
                </a:cubicBezTo>
                <a:cubicBezTo>
                  <a:pt x="0" y="16766"/>
                  <a:pt x="4832" y="21600"/>
                  <a:pt x="10795" y="21600"/>
                </a:cubicBezTo>
                <a:cubicBezTo>
                  <a:pt x="16759" y="21600"/>
                  <a:pt x="21600" y="16766"/>
                  <a:pt x="21600" y="10800"/>
                </a:cubicBezTo>
                <a:cubicBezTo>
                  <a:pt x="21600" y="4834"/>
                  <a:pt x="16759" y="0"/>
                  <a:pt x="10795" y="0"/>
                </a:cubicBezTo>
                <a:close/>
              </a:path>
            </a:pathLst>
          </a:custGeom>
          <a:ln w="38100">
            <a:solidFill>
              <a:srgbClr val="FFFFFF"/>
            </a:solidFill>
          </a:ln>
        </p:spPr>
      </p:pic>
      <p:sp>
        <p:nvSpPr>
          <p:cNvPr id="117" name="直接连接符 7"/>
          <p:cNvSpPr/>
          <p:nvPr/>
        </p:nvSpPr>
        <p:spPr>
          <a:xfrm>
            <a:off x="5707067" y="4599404"/>
            <a:ext cx="1783473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8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78" y="1440342"/>
            <a:ext cx="1623444" cy="950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50961" y="416346"/>
            <a:ext cx="354840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怎么学习</a:t>
            </a:r>
            <a:r>
              <a:rPr lang="en-US" altLang="zh-CN" dirty="0"/>
              <a:t>Go</a:t>
            </a:r>
            <a:r>
              <a:rPr lang="zh-CN" altLang="en-US" dirty="0"/>
              <a:t>思维？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6" y="6298360"/>
            <a:ext cx="3780000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F93FF-7B48-EF42-95A1-C492D3A6ED0F}"/>
              </a:ext>
            </a:extLst>
          </p:cNvPr>
          <p:cNvSpPr txBox="1"/>
          <p:nvPr/>
        </p:nvSpPr>
        <p:spPr>
          <a:xfrm>
            <a:off x="760504" y="1339601"/>
            <a:ext cx="1038875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4000" dirty="0"/>
              <a:t>学习本质是一种模仿。要学习</a:t>
            </a:r>
            <a:r>
              <a:rPr lang="en-US" altLang="zh-CN" sz="4000" dirty="0"/>
              <a:t>Go</a:t>
            </a:r>
            <a:r>
              <a:rPr lang="zh-CN" altLang="en-US" sz="4000" dirty="0"/>
              <a:t>思维，就要去模仿</a:t>
            </a:r>
            <a:r>
              <a:rPr lang="en-US" altLang="zh-CN" sz="4000" dirty="0"/>
              <a:t>go</a:t>
            </a:r>
            <a:r>
              <a:rPr lang="zh-CN" altLang="en-US" sz="4000" dirty="0"/>
              <a:t>团队、</a:t>
            </a:r>
            <a:r>
              <a:rPr lang="en-US" altLang="zh-CN" sz="4000" dirty="0"/>
              <a:t>go</a:t>
            </a:r>
            <a:r>
              <a:rPr lang="zh-CN" altLang="en-US" sz="4000" dirty="0"/>
              <a:t>社区的优秀项目和代码，看看他们怎么做的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A6389-86BB-4743-A83B-295D6F72478C}"/>
              </a:ext>
            </a:extLst>
          </p:cNvPr>
          <p:cNvSpPr txBox="1"/>
          <p:nvPr/>
        </p:nvSpPr>
        <p:spPr>
          <a:xfrm>
            <a:off x="760504" y="3832887"/>
            <a:ext cx="1026568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4000" dirty="0"/>
              <a:t>践行哲学，遵循惯例，认清本质，理解原理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595441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92436" y="98007"/>
            <a:ext cx="781720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项目基础：布局、代码风格与命名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513347" y="1155032"/>
            <a:ext cx="8614611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每个</a:t>
            </a:r>
            <a:r>
              <a:rPr lang="en" altLang="zh-CN" sz="2800" dirty="0"/>
              <a:t>gopher</a:t>
            </a:r>
            <a:r>
              <a:rPr lang="zh-CN" altLang="en-US" sz="2800" dirty="0"/>
              <a:t>在开启一个</a:t>
            </a:r>
            <a:r>
              <a:rPr lang="en" altLang="zh-CN" sz="2800" dirty="0"/>
              <a:t>go</a:t>
            </a:r>
            <a:r>
              <a:rPr lang="zh-CN" altLang="en-US" sz="2800" dirty="0"/>
              <a:t>项目时都要考虑的事情</a:t>
            </a:r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项目布局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代码风格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命名惯例</a:t>
            </a:r>
          </a:p>
          <a:p>
            <a:endParaRPr lang="en-US" altLang="zh-CN" sz="28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093132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49881"/>
            <a:ext cx="904830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语法基础：声明、类型、语句与控制结构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513348" y="1803076"/>
            <a:ext cx="6047874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一致的变量声明形式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无类型常量与</a:t>
            </a:r>
            <a:r>
              <a:rPr lang="en-US" altLang="zh-CN" sz="2800" dirty="0"/>
              <a:t>iota</a:t>
            </a:r>
            <a:r>
              <a:rPr lang="zh-CN" altLang="en-US" sz="2800" dirty="0"/>
              <a:t>的应用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定义零值可用的类型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通过复合字面值的初始化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切片、字符串、</a:t>
            </a:r>
            <a:r>
              <a:rPr lang="en-US" altLang="zh-CN" sz="2800" dirty="0"/>
              <a:t>map</a:t>
            </a:r>
            <a:r>
              <a:rPr lang="zh-CN" altLang="en-US" sz="2800" dirty="0"/>
              <a:t>的原理、惯用法与坑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每个</a:t>
            </a:r>
            <a:r>
              <a:rPr lang="en" altLang="zh-CN" sz="2800" dirty="0"/>
              <a:t>gopher</a:t>
            </a:r>
            <a:r>
              <a:rPr lang="zh-CN" altLang="en" sz="2800" dirty="0"/>
              <a:t>编写</a:t>
            </a:r>
            <a:r>
              <a:rPr lang="en-US" altLang="zh-CN" sz="2800" dirty="0"/>
              <a:t>Go</a:t>
            </a:r>
            <a:r>
              <a:rPr lang="zh-CN" altLang="en-US" sz="2800" dirty="0"/>
              <a:t>代码都会用到的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934586-3FD6-A94F-B134-F74414DB263C}"/>
              </a:ext>
            </a:extLst>
          </p:cNvPr>
          <p:cNvSpPr txBox="1"/>
          <p:nvPr/>
        </p:nvSpPr>
        <p:spPr>
          <a:xfrm>
            <a:off x="6529138" y="1652038"/>
            <a:ext cx="514951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包导入相关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代码块与作用域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控制语句的惯用法与坑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83950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30642" y="98007"/>
            <a:ext cx="576535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Part4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语法基础：函数与方法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Init</a:t>
            </a:r>
            <a:r>
              <a:rPr lang="zh-CN" altLang="en-US" sz="2800" dirty="0"/>
              <a:t>函数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成为“一等公民”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defer</a:t>
            </a:r>
            <a:r>
              <a:rPr lang="zh-CN" altLang="en-US" sz="2800" dirty="0"/>
              <a:t>的惯用法与坑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变长参数函数妙用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方法的本质、</a:t>
            </a:r>
            <a:r>
              <a:rPr lang="en-US" altLang="zh-CN" sz="2800" dirty="0"/>
              <a:t>receiver</a:t>
            </a:r>
            <a:r>
              <a:rPr lang="zh-CN" altLang="en-US" sz="2800" dirty="0"/>
              <a:t>参数类型选择、方法集合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800" dirty="0"/>
              <a:t>Go</a:t>
            </a:r>
            <a:r>
              <a:rPr lang="zh-CN" altLang="en-US" sz="2800" dirty="0"/>
              <a:t>程序逻辑的基本承载单元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745674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30642" y="128753"/>
            <a:ext cx="453425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Part5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语法核心：接口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接口的内部表示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接口设计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接口与组合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接口：一切皆组合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031470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05598" y="95309"/>
            <a:ext cx="53549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Part6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语法核心：并发编程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并发设计</a:t>
            </a:r>
            <a:r>
              <a:rPr lang="en-US" altLang="zh-CN" sz="2800" dirty="0"/>
              <a:t>vs.</a:t>
            </a:r>
            <a:r>
              <a:rPr lang="zh-CN" altLang="en-US" sz="2800" dirty="0"/>
              <a:t>并行设计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并发原语的原理与应用模式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低级同步原语</a:t>
            </a:r>
            <a:r>
              <a:rPr lang="en-US" altLang="zh-CN" sz="2800" dirty="0"/>
              <a:t>(sync</a:t>
            </a:r>
            <a:r>
              <a:rPr lang="zh-CN" altLang="en-US" sz="2800" dirty="0"/>
              <a:t>和</a:t>
            </a:r>
            <a:r>
              <a:rPr lang="en-US" altLang="zh-CN" sz="2800" dirty="0"/>
              <a:t>atomic)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并发：优先考虑并发设计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799932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30642" y="79267"/>
            <a:ext cx="33031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Part7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错误处理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错误处理的几种策略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优化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err</a:t>
            </a:r>
            <a:r>
              <a:rPr lang="zh-CN" altLang="en-US" sz="2800" dirty="0"/>
              <a:t> </a:t>
            </a:r>
            <a:r>
              <a:rPr lang="en-US" altLang="zh-CN" sz="2800" dirty="0"/>
              <a:t>!=</a:t>
            </a:r>
            <a:r>
              <a:rPr lang="zh-CN" altLang="en-US" sz="2800" dirty="0"/>
              <a:t> </a:t>
            </a:r>
            <a:r>
              <a:rPr lang="en-US" altLang="zh-CN" sz="2800" dirty="0"/>
              <a:t>nil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Panic</a:t>
            </a:r>
            <a:r>
              <a:rPr lang="zh-CN" altLang="en-US" sz="2800" dirty="0"/>
              <a:t>不是错误处理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错误处理：保守与创新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2232189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177156"/>
            <a:ext cx="781720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编程实践：测试、调试与性能剖析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测试惯例与组织形式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模糊测试</a:t>
            </a:r>
            <a:r>
              <a:rPr lang="en-US" altLang="zh-CN" sz="2800" dirty="0"/>
              <a:t>(fuzzing</a:t>
            </a:r>
            <a:r>
              <a:rPr lang="zh-CN" altLang="en-US" sz="2800" dirty="0"/>
              <a:t> </a:t>
            </a:r>
            <a:r>
              <a:rPr lang="en-US" altLang="zh-CN" sz="2800" dirty="0"/>
              <a:t>test)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性能基准测试、度量数据与</a:t>
            </a:r>
            <a:r>
              <a:rPr lang="en-US" altLang="zh-CN" sz="2800" dirty="0" err="1"/>
              <a:t>pprof</a:t>
            </a:r>
            <a:r>
              <a:rPr lang="zh-CN" altLang="en-US" sz="2800" dirty="0"/>
              <a:t>剖析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调试实践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聚焦编码之外的</a:t>
            </a:r>
            <a:r>
              <a:rPr lang="en-US" altLang="zh-CN" sz="2800" dirty="0"/>
              <a:t>Go</a:t>
            </a:r>
            <a:r>
              <a:rPr lang="zh-CN" altLang="en-US" sz="2800" dirty="0"/>
              <a:t>工具链使用实践</a:t>
            </a:r>
            <a:endParaRPr lang="en-US" altLang="zh-CN" sz="2800" dirty="0"/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8392887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30642" y="177156"/>
            <a:ext cx="528766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Part9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标准库、反射与</a:t>
            </a:r>
            <a:r>
              <a:rPr lang="en-US" altLang="zh-CN" dirty="0" err="1"/>
              <a:t>cgo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高频使用的标准库包（</a:t>
            </a:r>
            <a:r>
              <a:rPr lang="en-US" altLang="zh-CN" sz="2800" dirty="0"/>
              <a:t>net</a:t>
            </a:r>
            <a:r>
              <a:rPr lang="zh-CN" altLang="en-US" sz="2800" dirty="0"/>
              <a:t>、</a:t>
            </a:r>
            <a:r>
              <a:rPr lang="en-US" altLang="zh-CN" sz="2800" dirty="0"/>
              <a:t>http</a:t>
            </a:r>
            <a:r>
              <a:rPr lang="zh-CN" altLang="en-US" sz="2800" dirty="0"/>
              <a:t>、</a:t>
            </a:r>
            <a:r>
              <a:rPr lang="en-US" altLang="zh-CN" sz="2800" dirty="0"/>
              <a:t>strings</a:t>
            </a:r>
            <a:r>
              <a:rPr lang="zh-CN" altLang="en-US" sz="2800" dirty="0"/>
              <a:t>、</a:t>
            </a:r>
            <a:r>
              <a:rPr lang="en-US" altLang="zh-CN" sz="2800" dirty="0"/>
              <a:t>time</a:t>
            </a:r>
            <a:r>
              <a:rPr lang="zh-CN" altLang="en-US" sz="2800" dirty="0"/>
              <a:t>、</a:t>
            </a:r>
            <a:r>
              <a:rPr lang="en-US" altLang="zh-CN" sz="2800" dirty="0"/>
              <a:t>crypto</a:t>
            </a:r>
            <a:r>
              <a:rPr lang="zh-CN" altLang="en-US" sz="2800" dirty="0"/>
              <a:t>等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Reflect</a:t>
            </a:r>
            <a:r>
              <a:rPr lang="zh-CN" altLang="en-US" sz="2800" dirty="0"/>
              <a:t>反射使用三大法则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Cgo</a:t>
            </a:r>
            <a:r>
              <a:rPr lang="zh-CN" altLang="en-US" sz="2800" dirty="0"/>
              <a:t>使用的开销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Unsafe</a:t>
            </a:r>
            <a:r>
              <a:rPr lang="zh-CN" altLang="en-US" sz="2800" dirty="0"/>
              <a:t>包的安全使用法则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657726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“自带电池</a:t>
            </a:r>
            <a:r>
              <a:rPr lang="en-US" altLang="zh-CN" sz="2800" dirty="0"/>
              <a:t>”</a:t>
            </a:r>
            <a:r>
              <a:rPr lang="zh-CN" altLang="en-US" sz="2800" dirty="0"/>
              <a:t>，开箱即用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905141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164332"/>
            <a:ext cx="3556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Part10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工程实践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7947084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 </a:t>
            </a:r>
            <a:r>
              <a:rPr lang="en-US" altLang="zh-CN" sz="2800" dirty="0"/>
              <a:t>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自定义</a:t>
            </a:r>
            <a:r>
              <a:rPr lang="en-US" altLang="zh-CN" sz="2800" dirty="0"/>
              <a:t>go</a:t>
            </a:r>
            <a:r>
              <a:rPr lang="zh-CN" altLang="en-US" sz="2800" dirty="0"/>
              <a:t>包导入路径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命令使用（包括代码生成）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常见的“坑”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871916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构建、部署、代码生成、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Go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“坑”大检阅</a:t>
            </a:r>
          </a:p>
        </p:txBody>
      </p:sp>
    </p:spTree>
    <p:extLst>
      <p:ext uri="{BB962C8B-B14F-4D97-AF65-F5344CB8AC3E}">
        <p14:creationId xmlns:p14="http://schemas.microsoft.com/office/powerpoint/2010/main" val="42690275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C1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矩形 332"/>
          <p:cNvSpPr/>
          <p:nvPr/>
        </p:nvSpPr>
        <p:spPr>
          <a:xfrm rot="5400000">
            <a:off x="-813122" y="813123"/>
            <a:ext cx="6858001" cy="5231759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任意多边形: 形状 169"/>
          <p:cNvSpPr/>
          <p:nvPr/>
        </p:nvSpPr>
        <p:spPr>
          <a:xfrm>
            <a:off x="3849515" y="2245538"/>
            <a:ext cx="416690" cy="18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800" y="0"/>
                </a:lnTo>
                <a:lnTo>
                  <a:pt x="21600" y="1485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任意多边形: 形状 170"/>
          <p:cNvSpPr/>
          <p:nvPr/>
        </p:nvSpPr>
        <p:spPr>
          <a:xfrm rot="1271191">
            <a:off x="3930120" y="2421040"/>
            <a:ext cx="268667" cy="11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800" y="0"/>
                </a:lnTo>
                <a:lnTo>
                  <a:pt x="21600" y="1485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矩形 171"/>
          <p:cNvSpPr txBox="1"/>
          <p:nvPr/>
        </p:nvSpPr>
        <p:spPr>
          <a:xfrm>
            <a:off x="2095879" y="4945277"/>
            <a:ext cx="11427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  录</a:t>
            </a:r>
          </a:p>
        </p:txBody>
      </p:sp>
      <p:grpSp>
        <p:nvGrpSpPr>
          <p:cNvPr id="134" name="组合 268"/>
          <p:cNvGrpSpPr/>
          <p:nvPr/>
        </p:nvGrpSpPr>
        <p:grpSpPr>
          <a:xfrm>
            <a:off x="5644631" y="1256495"/>
            <a:ext cx="6065409" cy="614651"/>
            <a:chOff x="0" y="0"/>
            <a:chExt cx="6065407" cy="614649"/>
          </a:xfrm>
        </p:grpSpPr>
        <p:sp>
          <p:nvSpPr>
            <p:cNvPr id="125" name="直接连接符 214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箭头: V 形 215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箭头: V 形 216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直接连接符 217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直接连接符 219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直接连接符 221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50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写书的历程</a:t>
              </a:r>
            </a:p>
          </p:txBody>
        </p:sp>
        <p:sp>
          <p:nvSpPr>
            <p:cNvPr id="132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33" name="直接连接符 267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4" name="组合 269"/>
          <p:cNvGrpSpPr/>
          <p:nvPr/>
        </p:nvGrpSpPr>
        <p:grpSpPr>
          <a:xfrm>
            <a:off x="5644631" y="2006169"/>
            <a:ext cx="6065410" cy="614652"/>
            <a:chOff x="0" y="0"/>
            <a:chExt cx="6065408" cy="614650"/>
          </a:xfrm>
        </p:grpSpPr>
        <p:sp>
          <p:nvSpPr>
            <p:cNvPr id="135" name="直接连接符 270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箭头: V 形 271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7" name="箭头: V 形 272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8" name="直接连接符 273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直接连接符 274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直接连接符 275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err="1"/>
                <a:t>Go</a:t>
              </a:r>
              <a:r>
                <a:rPr lang="en-US" dirty="0" err="1"/>
                <a:t>语言</a:t>
              </a:r>
              <a:r>
                <a:rPr dirty="0" err="1"/>
                <a:t>精进之路导读</a:t>
              </a:r>
              <a:endParaRPr dirty="0"/>
            </a:p>
          </p:txBody>
        </p:sp>
        <p:sp>
          <p:nvSpPr>
            <p:cNvPr id="142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143" name="直接连接符 278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4" name="组合 290"/>
          <p:cNvGrpSpPr/>
          <p:nvPr/>
        </p:nvGrpSpPr>
        <p:grpSpPr>
          <a:xfrm>
            <a:off x="5644631" y="2755842"/>
            <a:ext cx="6065410" cy="614652"/>
            <a:chOff x="0" y="0"/>
            <a:chExt cx="6065408" cy="614650"/>
          </a:xfrm>
        </p:grpSpPr>
        <p:sp>
          <p:nvSpPr>
            <p:cNvPr id="145" name="直接连接符 291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箭头: V 形 292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7" name="箭头: V 形 293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8" name="直接连接符 294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295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直接连接符 296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/>
                <a:t>我是</a:t>
              </a:r>
              <a:r>
                <a:rPr dirty="0" err="1"/>
                <a:t>怎么读书</a:t>
              </a:r>
              <a:r>
                <a:rPr lang="zh-CN" altLang="en-US" dirty="0"/>
                <a:t>的</a:t>
              </a:r>
              <a:endParaRPr dirty="0"/>
            </a:p>
          </p:txBody>
        </p:sp>
        <p:sp>
          <p:nvSpPr>
            <p:cNvPr id="152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153" name="直接连接符 299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7" name="组合 374"/>
          <p:cNvGrpSpPr/>
          <p:nvPr/>
        </p:nvGrpSpPr>
        <p:grpSpPr>
          <a:xfrm>
            <a:off x="910794" y="-4110573"/>
            <a:ext cx="3341601" cy="14061400"/>
            <a:chOff x="0" y="0"/>
            <a:chExt cx="3341599" cy="14061399"/>
          </a:xfrm>
        </p:grpSpPr>
        <p:grpSp>
          <p:nvGrpSpPr>
            <p:cNvPr id="195" name="组合 4"/>
            <p:cNvGrpSpPr/>
            <p:nvPr/>
          </p:nvGrpSpPr>
          <p:grpSpPr>
            <a:xfrm>
              <a:off x="-1" y="0"/>
              <a:ext cx="3341601" cy="6670245"/>
              <a:chOff x="0" y="0"/>
              <a:chExt cx="3341599" cy="6670244"/>
            </a:xfrm>
          </p:grpSpPr>
          <p:sp>
            <p:nvSpPr>
              <p:cNvPr id="155" name="直接连接符 5"/>
              <p:cNvSpPr/>
              <p:nvPr/>
            </p:nvSpPr>
            <p:spPr>
              <a:xfrm flipH="1">
                <a:off x="162796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直接连接符 6"/>
              <p:cNvSpPr/>
              <p:nvPr/>
            </p:nvSpPr>
            <p:spPr>
              <a:xfrm flipH="1">
                <a:off x="154227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直接连接符 7"/>
              <p:cNvSpPr/>
              <p:nvPr/>
            </p:nvSpPr>
            <p:spPr>
              <a:xfrm flipH="1">
                <a:off x="145659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直接连接符 8"/>
              <p:cNvSpPr/>
              <p:nvPr/>
            </p:nvSpPr>
            <p:spPr>
              <a:xfrm flipH="1">
                <a:off x="137091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直接连接符 9"/>
              <p:cNvSpPr/>
              <p:nvPr/>
            </p:nvSpPr>
            <p:spPr>
              <a:xfrm flipH="1">
                <a:off x="128523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直接连接符 10"/>
              <p:cNvSpPr/>
              <p:nvPr/>
            </p:nvSpPr>
            <p:spPr>
              <a:xfrm flipH="1">
                <a:off x="119954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直接连接符 11"/>
              <p:cNvSpPr/>
              <p:nvPr/>
            </p:nvSpPr>
            <p:spPr>
              <a:xfrm flipH="1">
                <a:off x="111386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直接连接符 12"/>
              <p:cNvSpPr/>
              <p:nvPr/>
            </p:nvSpPr>
            <p:spPr>
              <a:xfrm flipH="1">
                <a:off x="102818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直接连接符 13"/>
              <p:cNvSpPr/>
              <p:nvPr/>
            </p:nvSpPr>
            <p:spPr>
              <a:xfrm flipH="1">
                <a:off x="94250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直接连接符 14"/>
              <p:cNvSpPr/>
              <p:nvPr/>
            </p:nvSpPr>
            <p:spPr>
              <a:xfrm flipH="1">
                <a:off x="8568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直接连接符 15"/>
              <p:cNvSpPr/>
              <p:nvPr/>
            </p:nvSpPr>
            <p:spPr>
              <a:xfrm flipH="1">
                <a:off x="77113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直接连接符 16"/>
              <p:cNvSpPr/>
              <p:nvPr/>
            </p:nvSpPr>
            <p:spPr>
              <a:xfrm flipH="1">
                <a:off x="6854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直接连接符 17"/>
              <p:cNvSpPr/>
              <p:nvPr/>
            </p:nvSpPr>
            <p:spPr>
              <a:xfrm flipH="1">
                <a:off x="5997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直接连接符 18"/>
              <p:cNvSpPr/>
              <p:nvPr/>
            </p:nvSpPr>
            <p:spPr>
              <a:xfrm flipH="1">
                <a:off x="5140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直接连接符 19"/>
              <p:cNvSpPr/>
              <p:nvPr/>
            </p:nvSpPr>
            <p:spPr>
              <a:xfrm flipH="1">
                <a:off x="4284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直接连接符 20"/>
              <p:cNvSpPr/>
              <p:nvPr/>
            </p:nvSpPr>
            <p:spPr>
              <a:xfrm flipH="1">
                <a:off x="3427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直接连接符 21"/>
              <p:cNvSpPr/>
              <p:nvPr/>
            </p:nvSpPr>
            <p:spPr>
              <a:xfrm flipH="1">
                <a:off x="2570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直接连接符 22"/>
              <p:cNvSpPr/>
              <p:nvPr/>
            </p:nvSpPr>
            <p:spPr>
              <a:xfrm flipH="1">
                <a:off x="17136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直接连接符 23"/>
              <p:cNvSpPr/>
              <p:nvPr/>
            </p:nvSpPr>
            <p:spPr>
              <a:xfrm flipH="1">
                <a:off x="8568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直接连接符 24"/>
              <p:cNvSpPr/>
              <p:nvPr/>
            </p:nvSpPr>
            <p:spPr>
              <a:xfrm flipH="1">
                <a:off x="-1" y="0"/>
                <a:ext cx="2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直接连接符 25"/>
              <p:cNvSpPr/>
              <p:nvPr/>
            </p:nvSpPr>
            <p:spPr>
              <a:xfrm flipH="1">
                <a:off x="33415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直接连接符 26"/>
              <p:cNvSpPr/>
              <p:nvPr/>
            </p:nvSpPr>
            <p:spPr>
              <a:xfrm flipH="1">
                <a:off x="325592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直接连接符 27"/>
              <p:cNvSpPr/>
              <p:nvPr/>
            </p:nvSpPr>
            <p:spPr>
              <a:xfrm flipH="1">
                <a:off x="317023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直接连接符 28"/>
              <p:cNvSpPr/>
              <p:nvPr/>
            </p:nvSpPr>
            <p:spPr>
              <a:xfrm flipH="1">
                <a:off x="30845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直接连接符 29"/>
              <p:cNvSpPr/>
              <p:nvPr/>
            </p:nvSpPr>
            <p:spPr>
              <a:xfrm flipH="1">
                <a:off x="29988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直接连接符 30"/>
              <p:cNvSpPr/>
              <p:nvPr/>
            </p:nvSpPr>
            <p:spPr>
              <a:xfrm flipH="1">
                <a:off x="29131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直接连接符 31"/>
              <p:cNvSpPr/>
              <p:nvPr/>
            </p:nvSpPr>
            <p:spPr>
              <a:xfrm flipH="1">
                <a:off x="28275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直接连接符 32"/>
              <p:cNvSpPr/>
              <p:nvPr/>
            </p:nvSpPr>
            <p:spPr>
              <a:xfrm flipH="1">
                <a:off x="27418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直接连接符 33"/>
              <p:cNvSpPr/>
              <p:nvPr/>
            </p:nvSpPr>
            <p:spPr>
              <a:xfrm flipH="1">
                <a:off x="265614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直接连接符 34"/>
              <p:cNvSpPr/>
              <p:nvPr/>
            </p:nvSpPr>
            <p:spPr>
              <a:xfrm flipH="1">
                <a:off x="257046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直接连接符 35"/>
              <p:cNvSpPr/>
              <p:nvPr/>
            </p:nvSpPr>
            <p:spPr>
              <a:xfrm flipH="1">
                <a:off x="248478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直接连接符 36"/>
              <p:cNvSpPr/>
              <p:nvPr/>
            </p:nvSpPr>
            <p:spPr>
              <a:xfrm flipH="1">
                <a:off x="23990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直接连接符 37"/>
              <p:cNvSpPr/>
              <p:nvPr/>
            </p:nvSpPr>
            <p:spPr>
              <a:xfrm flipH="1">
                <a:off x="231341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直接连接符 38"/>
              <p:cNvSpPr/>
              <p:nvPr/>
            </p:nvSpPr>
            <p:spPr>
              <a:xfrm flipH="1">
                <a:off x="222773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直接连接符 39"/>
              <p:cNvSpPr/>
              <p:nvPr/>
            </p:nvSpPr>
            <p:spPr>
              <a:xfrm flipH="1">
                <a:off x="214205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直接连接符 40"/>
              <p:cNvSpPr/>
              <p:nvPr/>
            </p:nvSpPr>
            <p:spPr>
              <a:xfrm flipH="1">
                <a:off x="205637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直接连接符 41"/>
              <p:cNvSpPr/>
              <p:nvPr/>
            </p:nvSpPr>
            <p:spPr>
              <a:xfrm flipH="1">
                <a:off x="197068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直接连接符 42"/>
              <p:cNvSpPr/>
              <p:nvPr/>
            </p:nvSpPr>
            <p:spPr>
              <a:xfrm flipH="1">
                <a:off x="188500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直接连接符 43"/>
              <p:cNvSpPr/>
              <p:nvPr/>
            </p:nvSpPr>
            <p:spPr>
              <a:xfrm flipH="1">
                <a:off x="179932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直接连接符 44"/>
              <p:cNvSpPr/>
              <p:nvPr/>
            </p:nvSpPr>
            <p:spPr>
              <a:xfrm flipH="1">
                <a:off x="171364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6" name="组合 333"/>
            <p:cNvGrpSpPr/>
            <p:nvPr/>
          </p:nvGrpSpPr>
          <p:grpSpPr>
            <a:xfrm>
              <a:off x="0" y="7391155"/>
              <a:ext cx="3341600" cy="6670245"/>
              <a:chOff x="0" y="0"/>
              <a:chExt cx="3341599" cy="6670244"/>
            </a:xfrm>
          </p:grpSpPr>
          <p:sp>
            <p:nvSpPr>
              <p:cNvPr id="196" name="直接连接符 334"/>
              <p:cNvSpPr/>
              <p:nvPr/>
            </p:nvSpPr>
            <p:spPr>
              <a:xfrm flipH="1">
                <a:off x="162796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直接连接符 335"/>
              <p:cNvSpPr/>
              <p:nvPr/>
            </p:nvSpPr>
            <p:spPr>
              <a:xfrm flipH="1">
                <a:off x="154227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直接连接符 336"/>
              <p:cNvSpPr/>
              <p:nvPr/>
            </p:nvSpPr>
            <p:spPr>
              <a:xfrm flipH="1">
                <a:off x="145659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直接连接符 337"/>
              <p:cNvSpPr/>
              <p:nvPr/>
            </p:nvSpPr>
            <p:spPr>
              <a:xfrm flipH="1">
                <a:off x="137091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直接连接符 338"/>
              <p:cNvSpPr/>
              <p:nvPr/>
            </p:nvSpPr>
            <p:spPr>
              <a:xfrm flipH="1">
                <a:off x="128523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直接连接符 339"/>
              <p:cNvSpPr/>
              <p:nvPr/>
            </p:nvSpPr>
            <p:spPr>
              <a:xfrm flipH="1">
                <a:off x="119954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直接连接符 340"/>
              <p:cNvSpPr/>
              <p:nvPr/>
            </p:nvSpPr>
            <p:spPr>
              <a:xfrm flipH="1">
                <a:off x="111386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直接连接符 341"/>
              <p:cNvSpPr/>
              <p:nvPr/>
            </p:nvSpPr>
            <p:spPr>
              <a:xfrm flipH="1">
                <a:off x="102818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直接连接符 342"/>
              <p:cNvSpPr/>
              <p:nvPr/>
            </p:nvSpPr>
            <p:spPr>
              <a:xfrm flipH="1">
                <a:off x="94250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直接连接符 343"/>
              <p:cNvSpPr/>
              <p:nvPr/>
            </p:nvSpPr>
            <p:spPr>
              <a:xfrm flipH="1">
                <a:off x="8568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直接连接符 344"/>
              <p:cNvSpPr/>
              <p:nvPr/>
            </p:nvSpPr>
            <p:spPr>
              <a:xfrm flipH="1">
                <a:off x="77113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直接连接符 345"/>
              <p:cNvSpPr/>
              <p:nvPr/>
            </p:nvSpPr>
            <p:spPr>
              <a:xfrm flipH="1">
                <a:off x="68545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直接连接符 346"/>
              <p:cNvSpPr/>
              <p:nvPr/>
            </p:nvSpPr>
            <p:spPr>
              <a:xfrm flipH="1">
                <a:off x="59977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直接连接符 347"/>
              <p:cNvSpPr/>
              <p:nvPr/>
            </p:nvSpPr>
            <p:spPr>
              <a:xfrm flipH="1">
                <a:off x="5140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直接连接符 348"/>
              <p:cNvSpPr/>
              <p:nvPr/>
            </p:nvSpPr>
            <p:spPr>
              <a:xfrm flipH="1">
                <a:off x="4284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直接连接符 349"/>
              <p:cNvSpPr/>
              <p:nvPr/>
            </p:nvSpPr>
            <p:spPr>
              <a:xfrm flipH="1">
                <a:off x="3427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直接连接符 350"/>
              <p:cNvSpPr/>
              <p:nvPr/>
            </p:nvSpPr>
            <p:spPr>
              <a:xfrm flipH="1">
                <a:off x="2570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3" name="直接连接符 351"/>
              <p:cNvSpPr/>
              <p:nvPr/>
            </p:nvSpPr>
            <p:spPr>
              <a:xfrm flipH="1">
                <a:off x="17136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直接连接符 352"/>
              <p:cNvSpPr/>
              <p:nvPr/>
            </p:nvSpPr>
            <p:spPr>
              <a:xfrm flipH="1">
                <a:off x="8568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直接连接符 353"/>
              <p:cNvSpPr/>
              <p:nvPr/>
            </p:nvSpPr>
            <p:spPr>
              <a:xfrm flipH="1">
                <a:off x="-1" y="0"/>
                <a:ext cx="2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直接连接符 354"/>
              <p:cNvSpPr/>
              <p:nvPr/>
            </p:nvSpPr>
            <p:spPr>
              <a:xfrm flipH="1">
                <a:off x="33415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7" name="直接连接符 355"/>
              <p:cNvSpPr/>
              <p:nvPr/>
            </p:nvSpPr>
            <p:spPr>
              <a:xfrm flipH="1">
                <a:off x="32559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直接连接符 356"/>
              <p:cNvSpPr/>
              <p:nvPr/>
            </p:nvSpPr>
            <p:spPr>
              <a:xfrm flipH="1">
                <a:off x="317023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直接连接符 357"/>
              <p:cNvSpPr/>
              <p:nvPr/>
            </p:nvSpPr>
            <p:spPr>
              <a:xfrm flipH="1">
                <a:off x="30845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直接连接符 358"/>
              <p:cNvSpPr/>
              <p:nvPr/>
            </p:nvSpPr>
            <p:spPr>
              <a:xfrm flipH="1">
                <a:off x="29988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直接连接符 359"/>
              <p:cNvSpPr/>
              <p:nvPr/>
            </p:nvSpPr>
            <p:spPr>
              <a:xfrm flipH="1">
                <a:off x="29131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直接连接符 360"/>
              <p:cNvSpPr/>
              <p:nvPr/>
            </p:nvSpPr>
            <p:spPr>
              <a:xfrm flipH="1">
                <a:off x="28275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直接连接符 361"/>
              <p:cNvSpPr/>
              <p:nvPr/>
            </p:nvSpPr>
            <p:spPr>
              <a:xfrm flipH="1">
                <a:off x="27418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直接连接符 362"/>
              <p:cNvSpPr/>
              <p:nvPr/>
            </p:nvSpPr>
            <p:spPr>
              <a:xfrm flipH="1">
                <a:off x="26561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直接连接符 363"/>
              <p:cNvSpPr/>
              <p:nvPr/>
            </p:nvSpPr>
            <p:spPr>
              <a:xfrm flipH="1">
                <a:off x="257046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直接连接符 364"/>
              <p:cNvSpPr/>
              <p:nvPr/>
            </p:nvSpPr>
            <p:spPr>
              <a:xfrm flipH="1">
                <a:off x="248478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直接连接符 365"/>
              <p:cNvSpPr/>
              <p:nvPr/>
            </p:nvSpPr>
            <p:spPr>
              <a:xfrm flipH="1">
                <a:off x="23990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直接连接符 366"/>
              <p:cNvSpPr/>
              <p:nvPr/>
            </p:nvSpPr>
            <p:spPr>
              <a:xfrm flipH="1">
                <a:off x="231341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直接连接符 367"/>
              <p:cNvSpPr/>
              <p:nvPr/>
            </p:nvSpPr>
            <p:spPr>
              <a:xfrm flipH="1">
                <a:off x="222773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直接连接符 368"/>
              <p:cNvSpPr/>
              <p:nvPr/>
            </p:nvSpPr>
            <p:spPr>
              <a:xfrm flipH="1">
                <a:off x="214205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直接连接符 369"/>
              <p:cNvSpPr/>
              <p:nvPr/>
            </p:nvSpPr>
            <p:spPr>
              <a:xfrm flipH="1">
                <a:off x="205637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直接连接符 370"/>
              <p:cNvSpPr/>
              <p:nvPr/>
            </p:nvSpPr>
            <p:spPr>
              <a:xfrm flipH="1">
                <a:off x="1970689" y="0"/>
                <a:ext cx="1" cy="6670244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直接连接符 371"/>
              <p:cNvSpPr/>
              <p:nvPr/>
            </p:nvSpPr>
            <p:spPr>
              <a:xfrm flipH="1">
                <a:off x="188500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直接连接符 372"/>
              <p:cNvSpPr/>
              <p:nvPr/>
            </p:nvSpPr>
            <p:spPr>
              <a:xfrm flipH="1">
                <a:off x="179932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直接连接符 373"/>
              <p:cNvSpPr/>
              <p:nvPr/>
            </p:nvSpPr>
            <p:spPr>
              <a:xfrm flipH="1">
                <a:off x="171364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238" name="图片 331" descr="图片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0" y="1192637"/>
            <a:ext cx="3942889" cy="3852037"/>
          </a:xfrm>
          <a:prstGeom prst="rect">
            <a:avLst/>
          </a:prstGeom>
          <a:ln w="12700">
            <a:miter lim="400000"/>
          </a:ln>
          <a:effectLst>
            <a:outerShdw blurRad="215900" dist="114300" dir="14820000" rotWithShape="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146377"/>
            <a:ext cx="305628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示例代码与勘误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践行哲学，遵循惯例，认清本质，理解原理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40187E-7432-BB49-BA71-204B9E3834DB}"/>
              </a:ext>
            </a:extLst>
          </p:cNvPr>
          <p:cNvSpPr txBox="1"/>
          <p:nvPr/>
        </p:nvSpPr>
        <p:spPr>
          <a:xfrm>
            <a:off x="330642" y="1607826"/>
            <a:ext cx="116207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https://</a:t>
            </a:r>
            <a:r>
              <a:rPr lang="en-US" altLang="zh-CN" sz="2800" dirty="0" err="1"/>
              <a:t>github.com</a:t>
            </a:r>
            <a:r>
              <a:rPr lang="en-US" altLang="zh-CN" sz="2800" dirty="0"/>
              <a:t>/</a:t>
            </a:r>
            <a:r>
              <a:rPr lang="en-US" altLang="zh-CN" sz="2800" dirty="0" err="1"/>
              <a:t>bigwhite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GoProgrammingFromBeginnerToMaster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871916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438133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4;p19"/>
          <p:cNvSpPr txBox="1"/>
          <p:nvPr/>
        </p:nvSpPr>
        <p:spPr>
          <a:xfrm>
            <a:off x="1490812" y="2851649"/>
            <a:ext cx="10139714" cy="120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600" dirty="0"/>
              <a:t>读书实践与体会</a:t>
            </a:r>
            <a:endParaRPr sz="6600" dirty="0"/>
          </a:p>
        </p:txBody>
      </p:sp>
      <p:sp>
        <p:nvSpPr>
          <p:cNvPr id="241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en-US" dirty="0" err="1"/>
              <a:t>三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3098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30642" y="146377"/>
            <a:ext cx="60106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Go</a:t>
            </a:r>
            <a:r>
              <a:rPr lang="zh-CN" altLang="en-US" dirty="0"/>
              <a:t>技术图书阅读：从外刊到内刊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871916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8BDAF8-FBDE-3448-A148-29F8AD5A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8" y="1317890"/>
            <a:ext cx="1447966" cy="17920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CA6B9E-0529-9E43-82AC-B4F179841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51" y="1372188"/>
            <a:ext cx="1447966" cy="18498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2CC332-35C0-1044-A55B-9DB98D2DD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05" y="1317891"/>
            <a:ext cx="1447966" cy="18659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55C251-BF47-EA4B-B98A-C0AE5E0AB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98" y="1314743"/>
            <a:ext cx="1560850" cy="19346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195E20-92F1-F149-A0AE-33ECD9AC5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30" y="3939138"/>
            <a:ext cx="1447966" cy="19519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CB6DFD-346D-7640-BAFF-50B653C02E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48" r="11089"/>
          <a:stretch/>
        </p:blipFill>
        <p:spPr>
          <a:xfrm>
            <a:off x="8230388" y="3919585"/>
            <a:ext cx="1447966" cy="199101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F0D181-A6FC-8143-98DA-E57588CC97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1167" y="4016911"/>
            <a:ext cx="1318811" cy="18741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E3C786-A457-9A47-867F-6607601BD1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00" y="3939138"/>
            <a:ext cx="1458923" cy="1831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F2A1CE-AE8C-4847-A317-1245593B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07" y="3935840"/>
            <a:ext cx="1489510" cy="186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06D7BD3-238A-304B-8026-EDBD64475057}"/>
              </a:ext>
            </a:extLst>
          </p:cNvPr>
          <p:cNvCxnSpPr>
            <a:cxnSpLocks/>
          </p:cNvCxnSpPr>
          <p:nvPr/>
        </p:nvCxnSpPr>
        <p:spPr>
          <a:xfrm>
            <a:off x="330642" y="3626778"/>
            <a:ext cx="11392171" cy="248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A16E2E4-547D-AF46-BD47-4E58B2EE72DA}"/>
              </a:ext>
            </a:extLst>
          </p:cNvPr>
          <p:cNvSpPr txBox="1"/>
          <p:nvPr/>
        </p:nvSpPr>
        <p:spPr>
          <a:xfrm>
            <a:off x="330642" y="4769316"/>
            <a:ext cx="1560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Go</a:t>
            </a:r>
            <a:r>
              <a:rPr lang="zh-CN" altLang="en-US" dirty="0"/>
              <a:t>中文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图书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9C8008-1EFE-2545-8040-CFBEA09EB280}"/>
              </a:ext>
            </a:extLst>
          </p:cNvPr>
          <p:cNvSpPr txBox="1"/>
          <p:nvPr/>
        </p:nvSpPr>
        <p:spPr>
          <a:xfrm>
            <a:off x="9542122" y="2065121"/>
            <a:ext cx="1560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Go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外文图书</a:t>
            </a:r>
          </a:p>
        </p:txBody>
      </p:sp>
    </p:spTree>
    <p:extLst>
      <p:ext uri="{BB962C8B-B14F-4D97-AF65-F5344CB8AC3E}">
        <p14:creationId xmlns:p14="http://schemas.microsoft.com/office/powerpoint/2010/main" val="8258866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98007"/>
            <a:ext cx="173380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读书方法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871916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4DD41D-A95C-4743-B4CA-B6E52CB550B3}"/>
              </a:ext>
            </a:extLst>
          </p:cNvPr>
          <p:cNvSpPr txBox="1"/>
          <p:nvPr/>
        </p:nvSpPr>
        <p:spPr>
          <a:xfrm>
            <a:off x="376707" y="1110580"/>
            <a:ext cx="794708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精读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选择高质量图书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脑图 </a:t>
            </a:r>
            <a:r>
              <a:rPr lang="en-US" altLang="zh-CN" sz="2800" dirty="0"/>
              <a:t>+</a:t>
            </a:r>
            <a:r>
              <a:rPr lang="zh-CN" altLang="en-US" sz="2800" dirty="0"/>
              <a:t> 细节摘录 </a:t>
            </a:r>
            <a:r>
              <a:rPr lang="en-US" altLang="zh-CN" sz="2800" dirty="0"/>
              <a:t>+</a:t>
            </a:r>
            <a:r>
              <a:rPr lang="zh-CN" altLang="en-US" sz="2800" dirty="0"/>
              <a:t> 行动清单（输出）</a:t>
            </a:r>
            <a:endParaRPr lang="en-US" altLang="zh-CN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4E08B1-2F28-4540-AACC-C500C1025C61}"/>
              </a:ext>
            </a:extLst>
          </p:cNvPr>
          <p:cNvSpPr txBox="1"/>
          <p:nvPr/>
        </p:nvSpPr>
        <p:spPr>
          <a:xfrm>
            <a:off x="376707" y="3694571"/>
            <a:ext cx="7947084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800" dirty="0"/>
              <a:t>泛读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闲书</a:t>
            </a:r>
            <a:r>
              <a:rPr lang="en-US" altLang="zh-CN" sz="2800" dirty="0"/>
              <a:t>(</a:t>
            </a:r>
            <a:r>
              <a:rPr lang="zh-CN" altLang="en-US" sz="2800" dirty="0"/>
              <a:t>不烧脑</a:t>
            </a:r>
            <a:r>
              <a:rPr lang="en-US" altLang="zh-CN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碎片化（快读） </a:t>
            </a:r>
            <a:r>
              <a:rPr lang="en-US" altLang="zh-CN" sz="2800" dirty="0"/>
              <a:t>+</a:t>
            </a:r>
            <a:r>
              <a:rPr lang="zh-CN" altLang="en-US" sz="2800" dirty="0"/>
              <a:t> 听书  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94929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4;p19"/>
          <p:cNvSpPr txBox="1"/>
          <p:nvPr/>
        </p:nvSpPr>
        <p:spPr>
          <a:xfrm>
            <a:off x="1490812" y="2851649"/>
            <a:ext cx="10139714" cy="120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6600" dirty="0"/>
              <a:t>小结</a:t>
            </a:r>
            <a:endParaRPr sz="6600" dirty="0"/>
          </a:p>
        </p:txBody>
      </p:sp>
      <p:sp>
        <p:nvSpPr>
          <p:cNvPr id="241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en-US" dirty="0" err="1"/>
              <a:t>四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13248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296497" y="102613"/>
            <a:ext cx="91306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小结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5527456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936A2-12D6-F04B-A8EF-6AAC67A17E29}"/>
              </a:ext>
            </a:extLst>
          </p:cNvPr>
          <p:cNvSpPr txBox="1"/>
          <p:nvPr/>
        </p:nvSpPr>
        <p:spPr>
          <a:xfrm>
            <a:off x="296497" y="848971"/>
            <a:ext cx="871916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4DD41D-A95C-4743-B4CA-B6E52CB550B3}"/>
              </a:ext>
            </a:extLst>
          </p:cNvPr>
          <p:cNvSpPr txBox="1"/>
          <p:nvPr/>
        </p:nvSpPr>
        <p:spPr>
          <a:xfrm>
            <a:off x="376707" y="1110580"/>
            <a:ext cx="10403588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写书三要素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</a:t>
            </a:r>
            <a:r>
              <a:rPr lang="zh-CN" altLang="en-US" sz="2800" dirty="0"/>
              <a:t>精进之路导读：思维先行，践行哲学，遵循惯例，认清本质，理解原理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读书：选高质量图书精读</a:t>
            </a:r>
            <a:r>
              <a:rPr lang="en-US" altLang="zh-CN" sz="2800" dirty="0"/>
              <a:t>(</a:t>
            </a:r>
            <a:r>
              <a:rPr lang="zh-CN" altLang="en-US" sz="2800" dirty="0"/>
              <a:t>脑图</a:t>
            </a:r>
            <a:r>
              <a:rPr lang="en-US" altLang="zh-CN" sz="2800" dirty="0"/>
              <a:t>+</a:t>
            </a:r>
            <a:r>
              <a:rPr lang="zh-CN" altLang="en-US" sz="2800" dirty="0"/>
              <a:t>细节摘录</a:t>
            </a:r>
            <a:r>
              <a:rPr lang="en-US" altLang="zh-CN" sz="2800" dirty="0"/>
              <a:t>+</a:t>
            </a:r>
            <a:r>
              <a:rPr lang="zh-CN" altLang="en-US" sz="2800" dirty="0"/>
              <a:t>行动清单）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347097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F8440E-D282-2541-9F7C-294F6AF1901A}"/>
              </a:ext>
            </a:extLst>
          </p:cNvPr>
          <p:cNvSpPr txBox="1"/>
          <p:nvPr/>
        </p:nvSpPr>
        <p:spPr>
          <a:xfrm>
            <a:off x="5133473" y="2921169"/>
            <a:ext cx="1925053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谢谢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4;p19"/>
          <p:cNvSpPr txBox="1"/>
          <p:nvPr/>
        </p:nvSpPr>
        <p:spPr>
          <a:xfrm>
            <a:off x="1490812" y="2851649"/>
            <a:ext cx="8708265" cy="1452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写书的历程</a:t>
            </a:r>
          </a:p>
        </p:txBody>
      </p:sp>
      <p:sp>
        <p:nvSpPr>
          <p:cNvPr id="241" name="Google Shape;185;p19"/>
          <p:cNvSpPr txBox="1"/>
          <p:nvPr/>
        </p:nvSpPr>
        <p:spPr>
          <a:xfrm>
            <a:off x="1507013" y="2249699"/>
            <a:ext cx="3909902" cy="60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第一部分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96554" y="59289"/>
            <a:ext cx="5793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程序员的“小目标”与写书三要素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6" y="6298360"/>
            <a:ext cx="37800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写书三要素</a:t>
            </a:r>
            <a:endParaRPr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752AB4-4250-1A47-AD16-694CAB6C266E}"/>
              </a:ext>
            </a:extLst>
          </p:cNvPr>
          <p:cNvGrpSpPr/>
          <p:nvPr/>
        </p:nvGrpSpPr>
        <p:grpSpPr>
          <a:xfrm>
            <a:off x="898685" y="1475586"/>
            <a:ext cx="2258591" cy="3719007"/>
            <a:chOff x="898685" y="1475586"/>
            <a:chExt cx="2258591" cy="3719007"/>
          </a:xfrm>
        </p:grpSpPr>
        <p:pic>
          <p:nvPicPr>
            <p:cNvPr id="245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685" y="3431426"/>
              <a:ext cx="1294147" cy="17631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6" name="书堆"/>
            <p:cNvSpPr/>
            <p:nvPr/>
          </p:nvSpPr>
          <p:spPr>
            <a:xfrm>
              <a:off x="2252420" y="1475586"/>
              <a:ext cx="904856" cy="81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9" y="0"/>
                  </a:moveTo>
                  <a:cubicBezTo>
                    <a:pt x="3275" y="0"/>
                    <a:pt x="1896" y="1522"/>
                    <a:pt x="1896" y="3392"/>
                  </a:cubicBezTo>
                  <a:cubicBezTo>
                    <a:pt x="1896" y="5262"/>
                    <a:pt x="3275" y="6783"/>
                    <a:pt x="4969" y="6783"/>
                  </a:cubicBezTo>
                  <a:lnTo>
                    <a:pt x="21600" y="6783"/>
                  </a:lnTo>
                  <a:lnTo>
                    <a:pt x="21600" y="5757"/>
                  </a:lnTo>
                  <a:lnTo>
                    <a:pt x="4969" y="5757"/>
                  </a:lnTo>
                  <a:cubicBezTo>
                    <a:pt x="3788" y="5757"/>
                    <a:pt x="2827" y="4696"/>
                    <a:pt x="2827" y="3392"/>
                  </a:cubicBezTo>
                  <a:cubicBezTo>
                    <a:pt x="2827" y="2087"/>
                    <a:pt x="3788" y="1026"/>
                    <a:pt x="4969" y="1026"/>
                  </a:cubicBezTo>
                  <a:lnTo>
                    <a:pt x="21600" y="1026"/>
                  </a:lnTo>
                  <a:lnTo>
                    <a:pt x="21600" y="0"/>
                  </a:lnTo>
                  <a:lnTo>
                    <a:pt x="4969" y="0"/>
                  </a:lnTo>
                  <a:close/>
                  <a:moveTo>
                    <a:pt x="4969" y="1852"/>
                  </a:moveTo>
                  <a:lnTo>
                    <a:pt x="4969" y="2269"/>
                  </a:lnTo>
                  <a:lnTo>
                    <a:pt x="20792" y="2269"/>
                  </a:lnTo>
                  <a:cubicBezTo>
                    <a:pt x="20843" y="2123"/>
                    <a:pt x="20903" y="1984"/>
                    <a:pt x="20972" y="1852"/>
                  </a:cubicBezTo>
                  <a:lnTo>
                    <a:pt x="4969" y="1852"/>
                  </a:lnTo>
                  <a:close/>
                  <a:moveTo>
                    <a:pt x="4969" y="3215"/>
                  </a:moveTo>
                  <a:lnTo>
                    <a:pt x="4969" y="3632"/>
                  </a:lnTo>
                  <a:lnTo>
                    <a:pt x="20613" y="3632"/>
                  </a:lnTo>
                  <a:cubicBezTo>
                    <a:pt x="20608" y="3553"/>
                    <a:pt x="20605" y="3472"/>
                    <a:pt x="20605" y="3392"/>
                  </a:cubicBezTo>
                  <a:cubicBezTo>
                    <a:pt x="20605" y="3332"/>
                    <a:pt x="20607" y="3273"/>
                    <a:pt x="20610" y="3215"/>
                  </a:cubicBezTo>
                  <a:lnTo>
                    <a:pt x="4969" y="3215"/>
                  </a:lnTo>
                  <a:close/>
                  <a:moveTo>
                    <a:pt x="4969" y="4575"/>
                  </a:moveTo>
                  <a:lnTo>
                    <a:pt x="4969" y="4992"/>
                  </a:lnTo>
                  <a:lnTo>
                    <a:pt x="21006" y="4992"/>
                  </a:lnTo>
                  <a:cubicBezTo>
                    <a:pt x="20933" y="4861"/>
                    <a:pt x="20869" y="4722"/>
                    <a:pt x="20814" y="4575"/>
                  </a:cubicBezTo>
                  <a:lnTo>
                    <a:pt x="4969" y="4575"/>
                  </a:lnTo>
                  <a:close/>
                  <a:moveTo>
                    <a:pt x="1447" y="7349"/>
                  </a:moveTo>
                  <a:cubicBezTo>
                    <a:pt x="649" y="7349"/>
                    <a:pt x="0" y="8067"/>
                    <a:pt x="0" y="8948"/>
                  </a:cubicBezTo>
                  <a:lnTo>
                    <a:pt x="0" y="12535"/>
                  </a:lnTo>
                  <a:cubicBezTo>
                    <a:pt x="0" y="13416"/>
                    <a:pt x="649" y="14132"/>
                    <a:pt x="1447" y="14132"/>
                  </a:cubicBezTo>
                  <a:lnTo>
                    <a:pt x="1849" y="14132"/>
                  </a:lnTo>
                  <a:cubicBezTo>
                    <a:pt x="2061" y="14132"/>
                    <a:pt x="2248" y="14009"/>
                    <a:pt x="2355" y="13825"/>
                  </a:cubicBezTo>
                  <a:lnTo>
                    <a:pt x="2537" y="13825"/>
                  </a:lnTo>
                  <a:cubicBezTo>
                    <a:pt x="2644" y="14009"/>
                    <a:pt x="2831" y="14132"/>
                    <a:pt x="3043" y="14132"/>
                  </a:cubicBezTo>
                  <a:lnTo>
                    <a:pt x="19539" y="14132"/>
                  </a:lnTo>
                  <a:lnTo>
                    <a:pt x="19539" y="13106"/>
                  </a:lnTo>
                  <a:lnTo>
                    <a:pt x="3279" y="13106"/>
                  </a:lnTo>
                  <a:cubicBezTo>
                    <a:pt x="3173" y="12922"/>
                    <a:pt x="2986" y="12799"/>
                    <a:pt x="2773" y="12799"/>
                  </a:cubicBezTo>
                  <a:lnTo>
                    <a:pt x="2119" y="12799"/>
                  </a:lnTo>
                  <a:cubicBezTo>
                    <a:pt x="1906" y="12799"/>
                    <a:pt x="1719" y="12922"/>
                    <a:pt x="1613" y="13106"/>
                  </a:cubicBezTo>
                  <a:lnTo>
                    <a:pt x="1447" y="13106"/>
                  </a:lnTo>
                  <a:cubicBezTo>
                    <a:pt x="1161" y="13106"/>
                    <a:pt x="929" y="12850"/>
                    <a:pt x="929" y="12535"/>
                  </a:cubicBezTo>
                  <a:lnTo>
                    <a:pt x="929" y="8948"/>
                  </a:lnTo>
                  <a:cubicBezTo>
                    <a:pt x="929" y="8632"/>
                    <a:pt x="1161" y="8375"/>
                    <a:pt x="1447" y="8375"/>
                  </a:cubicBezTo>
                  <a:lnTo>
                    <a:pt x="1618" y="8375"/>
                  </a:lnTo>
                  <a:cubicBezTo>
                    <a:pt x="1725" y="8554"/>
                    <a:pt x="1910" y="8672"/>
                    <a:pt x="2119" y="8672"/>
                  </a:cubicBezTo>
                  <a:lnTo>
                    <a:pt x="2773" y="8672"/>
                  </a:lnTo>
                  <a:cubicBezTo>
                    <a:pt x="2982" y="8672"/>
                    <a:pt x="3167" y="8554"/>
                    <a:pt x="3274" y="8375"/>
                  </a:cubicBezTo>
                  <a:lnTo>
                    <a:pt x="19539" y="8375"/>
                  </a:lnTo>
                  <a:lnTo>
                    <a:pt x="19539" y="7349"/>
                  </a:lnTo>
                  <a:lnTo>
                    <a:pt x="3043" y="7349"/>
                  </a:lnTo>
                  <a:cubicBezTo>
                    <a:pt x="2834" y="7349"/>
                    <a:pt x="2649" y="7467"/>
                    <a:pt x="2542" y="7647"/>
                  </a:cubicBezTo>
                  <a:lnTo>
                    <a:pt x="2350" y="7647"/>
                  </a:lnTo>
                  <a:cubicBezTo>
                    <a:pt x="2242" y="7467"/>
                    <a:pt x="2058" y="7349"/>
                    <a:pt x="1849" y="7349"/>
                  </a:cubicBezTo>
                  <a:lnTo>
                    <a:pt x="1447" y="7349"/>
                  </a:lnTo>
                  <a:close/>
                  <a:moveTo>
                    <a:pt x="3264" y="9173"/>
                  </a:moveTo>
                  <a:lnTo>
                    <a:pt x="3264" y="9590"/>
                  </a:lnTo>
                  <a:lnTo>
                    <a:pt x="19087" y="9590"/>
                  </a:lnTo>
                  <a:cubicBezTo>
                    <a:pt x="19138" y="9444"/>
                    <a:pt x="19198" y="9305"/>
                    <a:pt x="19267" y="9173"/>
                  </a:cubicBezTo>
                  <a:lnTo>
                    <a:pt x="3264" y="9173"/>
                  </a:lnTo>
                  <a:close/>
                  <a:moveTo>
                    <a:pt x="3264" y="10534"/>
                  </a:moveTo>
                  <a:lnTo>
                    <a:pt x="3264" y="10951"/>
                  </a:lnTo>
                  <a:lnTo>
                    <a:pt x="18908" y="10951"/>
                  </a:lnTo>
                  <a:cubicBezTo>
                    <a:pt x="18902" y="10872"/>
                    <a:pt x="18899" y="10791"/>
                    <a:pt x="18899" y="10711"/>
                  </a:cubicBezTo>
                  <a:cubicBezTo>
                    <a:pt x="18899" y="10651"/>
                    <a:pt x="18901" y="10593"/>
                    <a:pt x="18904" y="10534"/>
                  </a:cubicBezTo>
                  <a:lnTo>
                    <a:pt x="3264" y="10534"/>
                  </a:lnTo>
                  <a:close/>
                  <a:moveTo>
                    <a:pt x="3264" y="11896"/>
                  </a:moveTo>
                  <a:lnTo>
                    <a:pt x="3264" y="12313"/>
                  </a:lnTo>
                  <a:lnTo>
                    <a:pt x="19301" y="12313"/>
                  </a:lnTo>
                  <a:cubicBezTo>
                    <a:pt x="19227" y="12182"/>
                    <a:pt x="19163" y="12043"/>
                    <a:pt x="19109" y="11896"/>
                  </a:cubicBezTo>
                  <a:lnTo>
                    <a:pt x="3264" y="11896"/>
                  </a:lnTo>
                  <a:close/>
                  <a:moveTo>
                    <a:pt x="4969" y="14817"/>
                  </a:moveTo>
                  <a:cubicBezTo>
                    <a:pt x="3275" y="14817"/>
                    <a:pt x="1896" y="16339"/>
                    <a:pt x="1896" y="18208"/>
                  </a:cubicBezTo>
                  <a:cubicBezTo>
                    <a:pt x="1896" y="20078"/>
                    <a:pt x="3275" y="21600"/>
                    <a:pt x="4969" y="21600"/>
                  </a:cubicBezTo>
                  <a:lnTo>
                    <a:pt x="21600" y="21600"/>
                  </a:lnTo>
                  <a:lnTo>
                    <a:pt x="21600" y="20574"/>
                  </a:lnTo>
                  <a:lnTo>
                    <a:pt x="4969" y="20574"/>
                  </a:lnTo>
                  <a:cubicBezTo>
                    <a:pt x="3788" y="20574"/>
                    <a:pt x="2827" y="19513"/>
                    <a:pt x="2827" y="18208"/>
                  </a:cubicBezTo>
                  <a:cubicBezTo>
                    <a:pt x="2827" y="16904"/>
                    <a:pt x="3788" y="15843"/>
                    <a:pt x="4969" y="15843"/>
                  </a:cubicBezTo>
                  <a:lnTo>
                    <a:pt x="21600" y="15843"/>
                  </a:lnTo>
                  <a:lnTo>
                    <a:pt x="21600" y="14817"/>
                  </a:lnTo>
                  <a:lnTo>
                    <a:pt x="4969" y="14817"/>
                  </a:lnTo>
                  <a:close/>
                  <a:moveTo>
                    <a:pt x="4969" y="16669"/>
                  </a:moveTo>
                  <a:lnTo>
                    <a:pt x="4969" y="17086"/>
                  </a:lnTo>
                  <a:lnTo>
                    <a:pt x="20792" y="17086"/>
                  </a:lnTo>
                  <a:cubicBezTo>
                    <a:pt x="20843" y="16940"/>
                    <a:pt x="20903" y="16800"/>
                    <a:pt x="20972" y="16669"/>
                  </a:cubicBezTo>
                  <a:lnTo>
                    <a:pt x="4969" y="16669"/>
                  </a:lnTo>
                  <a:close/>
                  <a:moveTo>
                    <a:pt x="4969" y="18030"/>
                  </a:moveTo>
                  <a:lnTo>
                    <a:pt x="4969" y="18447"/>
                  </a:lnTo>
                  <a:lnTo>
                    <a:pt x="20613" y="18447"/>
                  </a:lnTo>
                  <a:cubicBezTo>
                    <a:pt x="20608" y="18368"/>
                    <a:pt x="20605" y="18289"/>
                    <a:pt x="20605" y="18208"/>
                  </a:cubicBezTo>
                  <a:cubicBezTo>
                    <a:pt x="20605" y="18149"/>
                    <a:pt x="20607" y="18089"/>
                    <a:pt x="20610" y="18030"/>
                  </a:cubicBezTo>
                  <a:lnTo>
                    <a:pt x="4969" y="18030"/>
                  </a:lnTo>
                  <a:close/>
                  <a:moveTo>
                    <a:pt x="4969" y="19392"/>
                  </a:moveTo>
                  <a:lnTo>
                    <a:pt x="4969" y="19809"/>
                  </a:lnTo>
                  <a:lnTo>
                    <a:pt x="21006" y="19809"/>
                  </a:lnTo>
                  <a:cubicBezTo>
                    <a:pt x="20933" y="19678"/>
                    <a:pt x="20869" y="19539"/>
                    <a:pt x="20814" y="19392"/>
                  </a:cubicBezTo>
                  <a:lnTo>
                    <a:pt x="4969" y="1939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  <p:sp>
          <p:nvSpPr>
            <p:cNvPr id="247" name="线条"/>
            <p:cNvSpPr/>
            <p:nvPr/>
          </p:nvSpPr>
          <p:spPr>
            <a:xfrm flipV="1">
              <a:off x="1760837" y="2520989"/>
              <a:ext cx="828198" cy="828198"/>
            </a:xfrm>
            <a:prstGeom prst="line">
              <a:avLst/>
            </a:prstGeom>
            <a:ln w="12700">
              <a:solidFill>
                <a:schemeClr val="accent1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09091BF-A162-AD4F-AFEB-18636FCF8497}"/>
              </a:ext>
            </a:extLst>
          </p:cNvPr>
          <p:cNvSpPr txBox="1"/>
          <p:nvPr/>
        </p:nvSpPr>
        <p:spPr>
          <a:xfrm>
            <a:off x="2989110" y="3132083"/>
            <a:ext cx="347475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 dirty="0"/>
              <a:t>写书 </a:t>
            </a:r>
            <a:r>
              <a:rPr lang="en-US" altLang="zh-CN" sz="5400" dirty="0"/>
              <a:t>&lt;-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C6EF08-208F-7349-8230-1B398830B8B6}"/>
              </a:ext>
            </a:extLst>
          </p:cNvPr>
          <p:cNvSpPr txBox="1"/>
          <p:nvPr/>
        </p:nvSpPr>
        <p:spPr>
          <a:xfrm>
            <a:off x="5926752" y="3132082"/>
            <a:ext cx="243948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 dirty="0"/>
              <a:t>能力 </a:t>
            </a:r>
            <a:r>
              <a:rPr lang="en-US" altLang="zh-CN" sz="5400" dirty="0"/>
              <a:t>+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74F6F9-071D-1E46-A528-FDE3483AAD97}"/>
              </a:ext>
            </a:extLst>
          </p:cNvPr>
          <p:cNvSpPr txBox="1"/>
          <p:nvPr/>
        </p:nvSpPr>
        <p:spPr>
          <a:xfrm>
            <a:off x="8160200" y="3132081"/>
            <a:ext cx="235535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5400" dirty="0"/>
              <a:t>意愿 </a:t>
            </a:r>
            <a:r>
              <a:rPr lang="en-US" altLang="zh-CN" sz="5400" dirty="0"/>
              <a:t>+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95BA4-BDE7-414F-99AD-67C9E76031B5}"/>
              </a:ext>
            </a:extLst>
          </p:cNvPr>
          <p:cNvSpPr txBox="1"/>
          <p:nvPr/>
        </p:nvSpPr>
        <p:spPr>
          <a:xfrm>
            <a:off x="10299055" y="3132081"/>
            <a:ext cx="173597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机会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文本框 1"/>
          <p:cNvSpPr txBox="1"/>
          <p:nvPr/>
        </p:nvSpPr>
        <p:spPr>
          <a:xfrm>
            <a:off x="345292" y="119116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微软雅黑"/>
                <a:ea typeface="微软雅黑"/>
                <a:cs typeface="微软雅黑"/>
                <a:sym typeface="微软雅黑"/>
              </a:rPr>
              <a:t>过程</a:t>
            </a:r>
          </a:p>
        </p:txBody>
      </p:sp>
      <p:sp>
        <p:nvSpPr>
          <p:cNvPr id="250" name="Google Shape;220;p24"/>
          <p:cNvSpPr txBox="1"/>
          <p:nvPr/>
        </p:nvSpPr>
        <p:spPr>
          <a:xfrm>
            <a:off x="182425" y="6279419"/>
            <a:ext cx="37800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00"/>
                </a:solidFill>
              </a:rPr>
              <a:t>写书不易，写高质量的书更难</a:t>
            </a:r>
          </a:p>
        </p:txBody>
      </p:sp>
      <p:sp>
        <p:nvSpPr>
          <p:cNvPr id="251" name="2018年下旬开始动笔"/>
          <p:cNvSpPr/>
          <p:nvPr/>
        </p:nvSpPr>
        <p:spPr>
          <a:xfrm>
            <a:off x="1201901" y="325784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2018年下旬开始动笔</a:t>
            </a:r>
          </a:p>
        </p:txBody>
      </p:sp>
      <p:sp>
        <p:nvSpPr>
          <p:cNvPr id="252" name="箭头"/>
          <p:cNvSpPr/>
          <p:nvPr/>
        </p:nvSpPr>
        <p:spPr>
          <a:xfrm>
            <a:off x="2735772" y="3575905"/>
            <a:ext cx="2108662" cy="633875"/>
          </a:xfrm>
          <a:prstGeom prst="rightArrow">
            <a:avLst>
              <a:gd name="adj1" fmla="val 32000"/>
              <a:gd name="adj2" fmla="val 128227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3" name="2020年11月下旬初稿交付"/>
          <p:cNvSpPr/>
          <p:nvPr/>
        </p:nvSpPr>
        <p:spPr>
          <a:xfrm>
            <a:off x="5215701" y="321883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2020年11月下旬初稿交付</a:t>
            </a:r>
          </a:p>
        </p:txBody>
      </p:sp>
      <p:sp>
        <p:nvSpPr>
          <p:cNvPr id="254" name="箭头"/>
          <p:cNvSpPr/>
          <p:nvPr/>
        </p:nvSpPr>
        <p:spPr>
          <a:xfrm>
            <a:off x="7017627" y="3575905"/>
            <a:ext cx="2108662" cy="633875"/>
          </a:xfrm>
          <a:prstGeom prst="rightArrow">
            <a:avLst>
              <a:gd name="adj1" fmla="val 32000"/>
              <a:gd name="adj2" fmla="val 128227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5" name="2021年12月出版"/>
          <p:cNvSpPr/>
          <p:nvPr/>
        </p:nvSpPr>
        <p:spPr>
          <a:xfrm>
            <a:off x="9467772" y="325784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2021年12月出版</a:t>
            </a:r>
          </a:p>
        </p:txBody>
      </p:sp>
      <p:sp>
        <p:nvSpPr>
          <p:cNvPr id="256" name="书堆"/>
          <p:cNvSpPr/>
          <p:nvPr/>
        </p:nvSpPr>
        <p:spPr>
          <a:xfrm>
            <a:off x="5398273" y="2059676"/>
            <a:ext cx="904856" cy="819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7" name="钢笔"/>
          <p:cNvSpPr/>
          <p:nvPr/>
        </p:nvSpPr>
        <p:spPr>
          <a:xfrm>
            <a:off x="1655830" y="2031692"/>
            <a:ext cx="362142" cy="85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1645" y="0"/>
                  <a:pt x="1407" y="101"/>
                  <a:pt x="1407" y="224"/>
                </a:cubicBezTo>
                <a:lnTo>
                  <a:pt x="1407" y="3038"/>
                </a:lnTo>
                <a:cubicBezTo>
                  <a:pt x="1407" y="3161"/>
                  <a:pt x="1645" y="3262"/>
                  <a:pt x="1935" y="3262"/>
                </a:cubicBezTo>
                <a:lnTo>
                  <a:pt x="19665" y="3262"/>
                </a:lnTo>
                <a:cubicBezTo>
                  <a:pt x="19955" y="3262"/>
                  <a:pt x="20193" y="3161"/>
                  <a:pt x="20193" y="3038"/>
                </a:cubicBezTo>
                <a:lnTo>
                  <a:pt x="20193" y="224"/>
                </a:lnTo>
                <a:cubicBezTo>
                  <a:pt x="20193" y="101"/>
                  <a:pt x="19955" y="0"/>
                  <a:pt x="19665" y="0"/>
                </a:cubicBezTo>
                <a:lnTo>
                  <a:pt x="1935" y="0"/>
                </a:lnTo>
                <a:close/>
                <a:moveTo>
                  <a:pt x="1882" y="3889"/>
                </a:moveTo>
                <a:cubicBezTo>
                  <a:pt x="1882" y="3889"/>
                  <a:pt x="1613" y="7417"/>
                  <a:pt x="0" y="12311"/>
                </a:cubicBezTo>
                <a:lnTo>
                  <a:pt x="10218" y="21600"/>
                </a:lnTo>
                <a:lnTo>
                  <a:pt x="10602" y="16527"/>
                </a:lnTo>
                <a:lnTo>
                  <a:pt x="10602" y="11088"/>
                </a:lnTo>
                <a:cubicBezTo>
                  <a:pt x="9608" y="11046"/>
                  <a:pt x="8831" y="10690"/>
                  <a:pt x="8831" y="10258"/>
                </a:cubicBezTo>
                <a:cubicBezTo>
                  <a:pt x="8831" y="9798"/>
                  <a:pt x="9712" y="9425"/>
                  <a:pt x="10800" y="9425"/>
                </a:cubicBezTo>
                <a:cubicBezTo>
                  <a:pt x="11888" y="9425"/>
                  <a:pt x="12769" y="9798"/>
                  <a:pt x="12769" y="10258"/>
                </a:cubicBezTo>
                <a:cubicBezTo>
                  <a:pt x="12769" y="10691"/>
                  <a:pt x="11993" y="11046"/>
                  <a:pt x="10998" y="11088"/>
                </a:cubicBezTo>
                <a:lnTo>
                  <a:pt x="10998" y="16527"/>
                </a:lnTo>
                <a:lnTo>
                  <a:pt x="11382" y="21600"/>
                </a:lnTo>
                <a:lnTo>
                  <a:pt x="21600" y="12311"/>
                </a:lnTo>
                <a:cubicBezTo>
                  <a:pt x="19987" y="7417"/>
                  <a:pt x="19718" y="3889"/>
                  <a:pt x="19718" y="3889"/>
                </a:cubicBezTo>
                <a:lnTo>
                  <a:pt x="11559" y="3889"/>
                </a:lnTo>
                <a:lnTo>
                  <a:pt x="10041" y="3889"/>
                </a:lnTo>
                <a:lnTo>
                  <a:pt x="1882" y="3889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A77F11-D693-C54D-8F19-7C84B440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89" y="1367736"/>
            <a:ext cx="1914359" cy="19143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0" animBg="1" advAuto="0"/>
      <p:bldP spid="251" grpId="2" animBg="1" advAuto="0"/>
      <p:bldP spid="252" grpId="5" animBg="1" advAuto="0"/>
      <p:bldP spid="253" grpId="4" animBg="1" advAuto="0"/>
      <p:bldP spid="254" grpId="9" animBg="1" advAuto="0"/>
      <p:bldP spid="255" grpId="8" animBg="1" advAuto="0"/>
      <p:bldP spid="256" grpId="3" animBg="1" advAuto="0"/>
      <p:bldP spid="257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4;p19"/>
          <p:cNvSpPr txBox="1"/>
          <p:nvPr/>
        </p:nvSpPr>
        <p:spPr>
          <a:xfrm>
            <a:off x="1490812" y="2851649"/>
            <a:ext cx="10139714" cy="120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6600" dirty="0"/>
              <a:t>《Go</a:t>
            </a:r>
            <a:r>
              <a:rPr lang="zh-CN" altLang="en-US" sz="6600" dirty="0"/>
              <a:t>语言精进之路</a:t>
            </a:r>
            <a:r>
              <a:rPr lang="en-US" altLang="zh-CN" sz="6600" dirty="0"/>
              <a:t>》</a:t>
            </a:r>
            <a:r>
              <a:rPr lang="zh-CN" altLang="en-US" sz="6600" dirty="0"/>
              <a:t>导读</a:t>
            </a:r>
            <a:endParaRPr sz="6600" dirty="0"/>
          </a:p>
        </p:txBody>
      </p:sp>
      <p:sp>
        <p:nvSpPr>
          <p:cNvPr id="241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en-US" dirty="0" err="1"/>
              <a:t>二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953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119366" y="119927"/>
            <a:ext cx="25545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整体写作思路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6" y="6298360"/>
            <a:ext cx="3780000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异曲同工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F93FF-7B48-EF42-95A1-C492D3A6ED0F}"/>
              </a:ext>
            </a:extLst>
          </p:cNvPr>
          <p:cNvSpPr txBox="1"/>
          <p:nvPr/>
        </p:nvSpPr>
        <p:spPr>
          <a:xfrm>
            <a:off x="760504" y="1339601"/>
            <a:ext cx="1038875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3600" dirty="0"/>
              <a:t>精进之路，思维先行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part1</a:t>
            </a:r>
            <a:endParaRPr lang="zh-CN" altLang="en-US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94BF3-CE34-3046-BD5E-EB0EE371CA9B}"/>
              </a:ext>
            </a:extLst>
          </p:cNvPr>
          <p:cNvSpPr txBox="1"/>
          <p:nvPr/>
        </p:nvSpPr>
        <p:spPr>
          <a:xfrm>
            <a:off x="760504" y="2670953"/>
            <a:ext cx="1143149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3600" dirty="0"/>
              <a:t>践行哲学，遵循惯例，认清本质，理解原理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(part2-part10)</a:t>
            </a:r>
            <a:r>
              <a:rPr lang="zh-CN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4747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359595" y="79431"/>
            <a:ext cx="378565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精进之路，思维先行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6" y="6298360"/>
            <a:ext cx="3780000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异曲同工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F93FF-7B48-EF42-95A1-C492D3A6ED0F}"/>
              </a:ext>
            </a:extLst>
          </p:cNvPr>
          <p:cNvSpPr txBox="1"/>
          <p:nvPr/>
        </p:nvSpPr>
        <p:spPr>
          <a:xfrm>
            <a:off x="760504" y="1339601"/>
            <a:ext cx="1038875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4000" dirty="0"/>
              <a:t>“</a:t>
            </a:r>
            <a:r>
              <a:rPr lang="zh-CN" altLang="en-US" sz="4000" dirty="0"/>
              <a:t>语言决定思维方式</a:t>
            </a:r>
            <a:r>
              <a:rPr lang="en-US" altLang="zh-CN" sz="4000" dirty="0"/>
              <a:t>”-</a:t>
            </a:r>
            <a:r>
              <a:rPr lang="zh-CN" altLang="en-US" sz="4000" dirty="0"/>
              <a:t> 萨丕尔假说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E94BF3-CE34-3046-BD5E-EB0EE371CA9B}"/>
              </a:ext>
            </a:extLst>
          </p:cNvPr>
          <p:cNvSpPr txBox="1"/>
          <p:nvPr/>
        </p:nvSpPr>
        <p:spPr>
          <a:xfrm>
            <a:off x="760504" y="2670953"/>
            <a:ext cx="11431496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4000" dirty="0"/>
              <a:t>“</a:t>
            </a:r>
            <a:r>
              <a:rPr lang="zh-CN" altLang="en-US" sz="4000" dirty="0"/>
              <a:t>我的语言之局限，即我的世界之局限”</a:t>
            </a:r>
            <a:r>
              <a:rPr lang="en-US" altLang="zh-CN" sz="4000" dirty="0"/>
              <a:t>-</a:t>
            </a:r>
            <a:r>
              <a:rPr lang="zh-CN" altLang="en-US" sz="4000" dirty="0"/>
              <a:t> 路德维希</a:t>
            </a:r>
            <a:r>
              <a:rPr lang="en-US" altLang="zh-CN" sz="4000" dirty="0"/>
              <a:t>·</a:t>
            </a:r>
            <a:r>
              <a:rPr lang="zh-CN" altLang="en-US" sz="4000" dirty="0"/>
              <a:t>维特根斯坦（语言哲学奠基人）</a:t>
            </a:r>
          </a:p>
          <a:p>
            <a:endParaRPr lang="zh-CN" altLang="en-US" sz="4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1DFE7D-4E52-4A4E-A80F-1ADC2E9C3850}"/>
              </a:ext>
            </a:extLst>
          </p:cNvPr>
          <p:cNvSpPr txBox="1"/>
          <p:nvPr/>
        </p:nvSpPr>
        <p:spPr>
          <a:xfrm>
            <a:off x="760504" y="4510620"/>
            <a:ext cx="1143149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4000" dirty="0"/>
              <a:t>“</a:t>
            </a:r>
            <a:r>
              <a:rPr lang="zh-CN" altLang="en-US" sz="4000" dirty="0"/>
              <a:t>不能改变你思维方式的语言，不值得学习</a:t>
            </a:r>
            <a:r>
              <a:rPr lang="en-US" altLang="zh-CN" sz="4000" dirty="0"/>
              <a:t>”-</a:t>
            </a:r>
            <a:r>
              <a:rPr lang="zh-CN" altLang="en-US" sz="4000" dirty="0"/>
              <a:t> </a:t>
            </a:r>
            <a:r>
              <a:rPr lang="en-US" altLang="zh-CN" sz="4000" dirty="0"/>
              <a:t>Alan</a:t>
            </a:r>
            <a:r>
              <a:rPr lang="zh-CN" altLang="en-US" sz="4000" dirty="0"/>
              <a:t> </a:t>
            </a:r>
            <a:r>
              <a:rPr lang="en-US" altLang="zh-CN" sz="4000" dirty="0"/>
              <a:t>Perlis</a:t>
            </a:r>
            <a:r>
              <a:rPr lang="zh-CN" altLang="en-US" sz="4000" dirty="0"/>
              <a:t> </a:t>
            </a:r>
            <a:r>
              <a:rPr lang="en-US" altLang="zh-CN" sz="4000" dirty="0"/>
              <a:t>(</a:t>
            </a:r>
            <a:r>
              <a:rPr lang="zh-CN" altLang="en-US" sz="4000" dirty="0"/>
              <a:t>首届图灵奖得主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409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119366" y="59289"/>
            <a:ext cx="630717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3852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Part1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进入</a:t>
            </a:r>
            <a:r>
              <a:rPr lang="en-US" altLang="zh-CN" dirty="0"/>
              <a:t>Go</a:t>
            </a:r>
            <a:r>
              <a:rPr lang="zh-CN" altLang="en-US" dirty="0"/>
              <a:t>语言编程思维导引</a:t>
            </a:r>
            <a:endParaRPr dirty="0"/>
          </a:p>
        </p:txBody>
      </p:sp>
      <p:sp>
        <p:nvSpPr>
          <p:cNvPr id="244" name="Google Shape;220;p24"/>
          <p:cNvSpPr txBox="1"/>
          <p:nvPr/>
        </p:nvSpPr>
        <p:spPr>
          <a:xfrm>
            <a:off x="119365" y="6298360"/>
            <a:ext cx="4501845" cy="73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站在语言设计者的高度理解</a:t>
            </a:r>
            <a:r>
              <a:rPr lang="en-US" altLang="zh-CN" dirty="0"/>
              <a:t>Go</a:t>
            </a:r>
            <a:r>
              <a:rPr lang="zh-CN" altLang="en-US" dirty="0"/>
              <a:t>的与众不同</a:t>
            </a:r>
          </a:p>
          <a:p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44A981-0911-A041-A273-8BC53206EFE7}"/>
              </a:ext>
            </a:extLst>
          </p:cNvPr>
          <p:cNvSpPr/>
          <p:nvPr/>
        </p:nvSpPr>
        <p:spPr>
          <a:xfrm>
            <a:off x="798187" y="2397946"/>
            <a:ext cx="2422358" cy="206210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en-US" altLang="zh-CN" sz="3200" dirty="0"/>
              <a:t>Go</a:t>
            </a:r>
            <a:r>
              <a:rPr lang="zh-CN" altLang="en-US" sz="3200" dirty="0"/>
              <a:t>诞生</a:t>
            </a:r>
            <a:endParaRPr lang="en-US" altLang="zh-CN" sz="3200" dirty="0"/>
          </a:p>
          <a:p>
            <a:pPr algn="ctr"/>
            <a:r>
              <a:rPr lang="zh-CN" altLang="en-US" sz="3200" dirty="0"/>
              <a:t>与演进</a:t>
            </a:r>
            <a:endParaRPr lang="en-US" altLang="zh-CN" sz="3200" dirty="0"/>
          </a:p>
          <a:p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47D945-60E7-274C-A4DC-BCE026ED92E5}"/>
              </a:ext>
            </a:extLst>
          </p:cNvPr>
          <p:cNvSpPr/>
          <p:nvPr/>
        </p:nvSpPr>
        <p:spPr>
          <a:xfrm>
            <a:off x="4898878" y="2397946"/>
            <a:ext cx="2422358" cy="206210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en-US" altLang="zh-CN" sz="3200" dirty="0"/>
              <a:t>Go</a:t>
            </a:r>
            <a:r>
              <a:rPr lang="zh-CN" altLang="en-US" sz="3200" dirty="0"/>
              <a:t>设计哲学</a:t>
            </a:r>
            <a:endParaRPr lang="en-US" altLang="zh-CN" sz="3200" dirty="0"/>
          </a:p>
          <a:p>
            <a:pPr algn="ctr"/>
            <a:endParaRPr lang="en-US" altLang="zh-CN" sz="3200" dirty="0"/>
          </a:p>
          <a:p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4A353A-FB4F-E14A-8D8C-FC76CDDAB4B3}"/>
              </a:ext>
            </a:extLst>
          </p:cNvPr>
          <p:cNvSpPr/>
          <p:nvPr/>
        </p:nvSpPr>
        <p:spPr>
          <a:xfrm>
            <a:off x="9031705" y="2397946"/>
            <a:ext cx="2422358" cy="206210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en-US" altLang="zh-CN" sz="3200" dirty="0"/>
              <a:t>Go</a:t>
            </a:r>
            <a:r>
              <a:rPr lang="zh-CN" altLang="en-US" sz="3200" dirty="0"/>
              <a:t>编程思维举例</a:t>
            </a:r>
            <a:endParaRPr lang="en-US" altLang="zh-CN" sz="3200" dirty="0"/>
          </a:p>
          <a:p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5A4DD5B0-4373-E44B-A2F8-2F7C6B0BF01F}"/>
              </a:ext>
            </a:extLst>
          </p:cNvPr>
          <p:cNvSpPr/>
          <p:nvPr/>
        </p:nvSpPr>
        <p:spPr>
          <a:xfrm>
            <a:off x="3530348" y="3238601"/>
            <a:ext cx="1090863" cy="46522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097F42E4-F5F1-264D-891E-5EB889DA4ECA}"/>
              </a:ext>
            </a:extLst>
          </p:cNvPr>
          <p:cNvSpPr/>
          <p:nvPr/>
        </p:nvSpPr>
        <p:spPr>
          <a:xfrm>
            <a:off x="7664208" y="3238601"/>
            <a:ext cx="1090863" cy="46522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768830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825</Words>
  <Application>Microsoft Macintosh PowerPoint</Application>
  <PresentationFormat>宽屏</PresentationFormat>
  <Paragraphs>167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Bai Tony</cp:lastModifiedBy>
  <cp:revision>32</cp:revision>
  <dcterms:modified xsi:type="dcterms:W3CDTF">2022-06-26T14:18:52Z</dcterms:modified>
</cp:coreProperties>
</file>